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Override PartName="/docProps/app.xml" ContentType="application/vnd.openxmlformats-officedocument.extended-properties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theme/theme2.xml" ContentType="application/vnd.openxmlformats-officedocument.theme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presentation.xml" ContentType="application/vnd.openxmlformats-officedocument.presentationml.presentation.main+xml"/>
  <Override PartName="/ppt/viewProps.xml" ContentType="application/vnd.openxmlformats-officedocument.presentationml.viewProps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</Types>
</file>

<file path=_rels/.rels><?xml version="1.0" encoding="UTF-8"?><Relationships xmlns="http://schemas.openxmlformats.org/package/2006/relationships"><Relationship Id="rId1" Type="http://schemas.openxmlformats.org/officeDocument/2006/relationships/officeDocument" Target="ppt/presentation.xml" /><Relationship Id="rId2" Type="http://schemas.openxmlformats.org/package/2006/relationships/metadata/core-properties" Target="docProps/core.xml" /><Relationship Id="rId3" Type="http://schemas.openxmlformats.org/package/2006/relationships/metadata/extended-properties" Target="docProps/app.xml" /><Relationship Id="rId4" Type="http://schemas.openxmlformats.org/officeDocument/2006/relationships/custom-properties" Target="docProps/custom.xml" /></Relationships>
</file>

<file path=ppt/presentation.xml><?xml version="1.0" encoding="utf-8"?>
<p:presentation xmlns:a="http://schemas.openxmlformats.org/drawingml/2006/main" xmlns:p="http://schemas.openxmlformats.org/presentationml/2006/main" xmlns:r="http://schemas.openxmlformats.org/officeDocument/2006/relationships" autoCompressPictures="0" saveSubsetFonts="1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  <p:sldId id="276" r:id="rId22"/>
    <p:sldId id="277" r:id="rId23"/>
    <p:sldId id="278" r:id="rId24"/>
    <p:sldId id="279" r:id="rId25"/>
    <p:sldId id="280" r:id="rId26"/>
    <p:sldId id="281" r:id="rId27"/>
    <p:sldId id="282" r:id="rId28"/>
    <p:sldId id="283" r:id="rId29"/>
    <p:sldId id="284" r:id="rId30"/>
    <p:sldId id="285" r:id="rId31"/>
  </p:sldIdLst>
  <p:sldSz cx="9144000" cy="5143500" type="screen16x9"/>
  <p:notesSz cx="6858000" cy="9144000"/>
  <p:defaultTextStyle>
    <a:defPPr>
      <a:defRPr lang="en-US"/>
    </a:defPPr>
    <a:lvl1pPr algn="l" defTabSz="4572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4572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4572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4572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4572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4572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4572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4572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4572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1620" userDrawn="1">
          <p15:clr>
            <a:srgbClr val="A4A3A4"/>
          </p15:clr>
        </p15:guide>
        <p15:guide id="2" pos="288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p="http://schemas.openxmlformats.org/presentationml/2006/main" xmlns:r="http://schemas.openxmlformats.org/officeDocument/2006/relationships">
  <p:normalViewPr>
    <p:restoredLeft autoAdjust="0" sz="15643"/>
    <p:restoredTop autoAdjust="0" sz="94694"/>
  </p:normalViewPr>
  <p:slideViewPr>
    <p:cSldViewPr snapToGrid="0" snapToObjects="1">
      <p:cViewPr varScale="1">
        <p:scale>
          <a:sx d="100" n="161"/>
          <a:sy d="100" n="161"/>
        </p:scale>
        <p:origin x="560" y="200"/>
      </p:cViewPr>
      <p:guideLst>
        <p:guide orient="horz" pos="1620"/>
        <p:guide pos="2880"/>
      </p:guideLst>
    </p:cSldViewPr>
  </p:slideViewPr>
  <p:outlineViewPr>
    <p:cViewPr>
      <p:scale>
        <a:sx d="100" n="33"/>
        <a:sy d="100" n="33"/>
      </p:scale>
      <p:origin x="0" y="0"/>
    </p:cViewPr>
  </p:outlineViewPr>
  <p:notesTextViewPr>
    <p:cViewPr>
      <p:scale>
        <a:sx d="100" n="100"/>
        <a:sy d="100" n="100"/>
      </p:scale>
      <p:origin x="0" y="0"/>
    </p:cViewPr>
  </p:notesTextViewPr>
  <p:gridSpacing cx="76200" cy="76200"/>
</p:viewPr>
</file>

<file path=ppt/_rels/presentation.xml.rels><?xml version="1.0" encoding="UTF-8"?><Relationships xmlns="http://schemas.openxmlformats.org/package/2006/relationships"><Relationship Id="rId2" Type="http://schemas.openxmlformats.org/officeDocument/2006/relationships/slide" Target="slides/slide1.xml" /><Relationship Id="rId3" Type="http://schemas.openxmlformats.org/officeDocument/2006/relationships/slide" Target="slides/slide2.xml" /><Relationship Id="rId4" Type="http://schemas.openxmlformats.org/officeDocument/2006/relationships/slide" Target="slides/slide3.xml" /><Relationship Id="rId5" Type="http://schemas.openxmlformats.org/officeDocument/2006/relationships/slide" Target="slides/slide4.xml" /><Relationship Id="rId6" Type="http://schemas.openxmlformats.org/officeDocument/2006/relationships/slide" Target="slides/slide5.xml" /><Relationship Id="rId7" Type="http://schemas.openxmlformats.org/officeDocument/2006/relationships/slide" Target="slides/slide6.xml" /><Relationship Id="rId8" Type="http://schemas.openxmlformats.org/officeDocument/2006/relationships/slide" Target="slides/slide7.xml" /><Relationship Id="rId9" Type="http://schemas.openxmlformats.org/officeDocument/2006/relationships/slide" Target="slides/slide8.xml" /><Relationship Id="rId10" Type="http://schemas.openxmlformats.org/officeDocument/2006/relationships/slide" Target="slides/slide9.xml" /><Relationship Id="rId11" Type="http://schemas.openxmlformats.org/officeDocument/2006/relationships/slide" Target="slides/slide10.xml" /><Relationship Id="rId12" Type="http://schemas.openxmlformats.org/officeDocument/2006/relationships/slide" Target="slides/slide11.xml" /><Relationship Id="rId13" Type="http://schemas.openxmlformats.org/officeDocument/2006/relationships/slide" Target="slides/slide12.xml" /><Relationship Id="rId14" Type="http://schemas.openxmlformats.org/officeDocument/2006/relationships/slide" Target="slides/slide13.xml" /><Relationship Id="rId15" Type="http://schemas.openxmlformats.org/officeDocument/2006/relationships/slide" Target="slides/slide14.xml" /><Relationship Id="rId16" Type="http://schemas.openxmlformats.org/officeDocument/2006/relationships/slide" Target="slides/slide15.xml" /><Relationship Id="rId17" Type="http://schemas.openxmlformats.org/officeDocument/2006/relationships/slide" Target="slides/slide16.xml" /><Relationship Id="rId18" Type="http://schemas.openxmlformats.org/officeDocument/2006/relationships/slide" Target="slides/slide17.xml" /><Relationship Id="rId19" Type="http://schemas.openxmlformats.org/officeDocument/2006/relationships/slide" Target="slides/slide18.xml" /><Relationship Id="rId20" Type="http://schemas.openxmlformats.org/officeDocument/2006/relationships/slide" Target="slides/slide19.xml" /><Relationship Id="rId21" Type="http://schemas.openxmlformats.org/officeDocument/2006/relationships/slide" Target="slides/slide20.xml" /><Relationship Id="rId22" Type="http://schemas.openxmlformats.org/officeDocument/2006/relationships/slide" Target="slides/slide21.xml" /><Relationship Id="rId23" Type="http://schemas.openxmlformats.org/officeDocument/2006/relationships/slide" Target="slides/slide22.xml" /><Relationship Id="rId24" Type="http://schemas.openxmlformats.org/officeDocument/2006/relationships/slide" Target="slides/slide23.xml" /><Relationship Id="rId25" Type="http://schemas.openxmlformats.org/officeDocument/2006/relationships/slide" Target="slides/slide24.xml" /><Relationship Id="rId26" Type="http://schemas.openxmlformats.org/officeDocument/2006/relationships/slide" Target="slides/slide25.xml" /><Relationship Id="rId27" Type="http://schemas.openxmlformats.org/officeDocument/2006/relationships/slide" Target="slides/slide26.xml" /><Relationship Id="rId28" Type="http://schemas.openxmlformats.org/officeDocument/2006/relationships/slide" Target="slides/slide27.xml" /><Relationship Id="rId29" Type="http://schemas.openxmlformats.org/officeDocument/2006/relationships/slide" Target="slides/slide28.xml" /><Relationship Id="rId30" Type="http://schemas.openxmlformats.org/officeDocument/2006/relationships/slide" Target="slides/slide29.xml" /><Relationship Id="rId31" Type="http://schemas.openxmlformats.org/officeDocument/2006/relationships/slide" Target="slides/slide30.xml" /><Relationship Id="rId33" Type="http://schemas.openxmlformats.org/officeDocument/2006/relationships/viewProps" Target="viewProps.xml" /><Relationship Id="rId32" Type="http://schemas.openxmlformats.org/officeDocument/2006/relationships/presProps" Target="presProps.xml" /><Relationship Id="rId1" Type="http://schemas.openxmlformats.org/officeDocument/2006/relationships/slideMaster" Target="slideMasters/slideMaster1.xml" /><Relationship Id="rId35" Type="http://schemas.openxmlformats.org/officeDocument/2006/relationships/tableStyles" Target="tableStyles.xml" /><Relationship Id="rId34" Type="http://schemas.openxmlformats.org/officeDocument/2006/relationships/theme" Target="theme/theme1.xml" 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597819"/>
            <a:ext cx="7772400" cy="1102519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2914650"/>
            <a:ext cx="6400800" cy="131445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1EB5C9-1307-BA42-ABA2-0BC069CD8E7F}" type="datetimeFigureOut">
              <a:rPr lang="en-US" smtClean="0"/>
              <a:t>1/2/22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5EF2332-01BF-834F-8236-50238282D53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4435751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1EB5C9-1307-BA42-ABA2-0BC069CD8E7F}" type="datetimeFigureOut">
              <a:rPr lang="en-US" smtClean="0"/>
              <a:t>1/2/22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5EF2332-01BF-834F-8236-50238282D53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834600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3305176"/>
            <a:ext cx="7772400" cy="1021556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180035"/>
            <a:ext cx="7772400" cy="1125140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1EB5C9-1307-BA42-ABA2-0BC069CD8E7F}" type="datetimeFigureOut">
              <a:rPr lang="en-US" smtClean="0"/>
              <a:t>1/2/22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5EF2332-01BF-834F-8236-50238282D53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7306907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200151"/>
            <a:ext cx="4038600" cy="3394472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200151"/>
            <a:ext cx="4038600" cy="3394472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1EB5C9-1307-BA42-ABA2-0BC069CD8E7F}" type="datetimeFigureOut">
              <a:rPr lang="en-US" smtClean="0"/>
              <a:t>1/2/22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5EF2332-01BF-834F-8236-50238282D53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988624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151335"/>
            <a:ext cx="4040188" cy="47982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1631156"/>
            <a:ext cx="4040188" cy="2963466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6" y="1151335"/>
            <a:ext cx="4041775" cy="47982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6" y="1631156"/>
            <a:ext cx="4041775" cy="2963466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1EB5C9-1307-BA42-ABA2-0BC069CD8E7F}" type="datetimeFigureOut">
              <a:rPr lang="en-US" smtClean="0"/>
              <a:t>1/2/22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5EF2332-01BF-834F-8236-50238282D53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3579396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1EB5C9-1307-BA42-ABA2-0BC069CD8E7F}" type="datetimeFigureOut">
              <a:rPr lang="en-US" smtClean="0"/>
              <a:t>1/2/22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5EF2332-01BF-834F-8236-50238282D53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7272125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1EB5C9-1307-BA42-ABA2-0BC069CD8E7F}" type="datetimeFigureOut">
              <a:rPr lang="en-US" smtClean="0"/>
              <a:t>1/2/22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5EF2332-01BF-834F-8236-50238282D53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3090109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1" y="204787"/>
            <a:ext cx="3008313" cy="8715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04788"/>
            <a:ext cx="5111750" cy="4389835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1" y="1076326"/>
            <a:ext cx="3008313" cy="3518297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1EB5C9-1307-BA42-ABA2-0BC069CD8E7F}" type="datetimeFigureOut">
              <a:rPr lang="en-US" smtClean="0"/>
              <a:t>1/2/22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5EF2332-01BF-834F-8236-50238282D53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4089564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3600450"/>
            <a:ext cx="5486400" cy="425054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459581"/>
            <a:ext cx="5486400" cy="30861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4025503"/>
            <a:ext cx="5486400" cy="603647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1EB5C9-1307-BA42-ABA2-0BC069CD8E7F}" type="datetimeFigureOut">
              <a:rPr lang="en-US" smtClean="0"/>
              <a:t>1/2/22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5EF2332-01BF-834F-8236-50238282D53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6689985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1EB5C9-1307-BA42-ABA2-0BC069CD8E7F}" type="datetimeFigureOut">
              <a:rPr lang="en-US" smtClean="0"/>
              <a:t>1/2/22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5EF2332-01BF-834F-8236-50238282D53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391479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05979"/>
            <a:ext cx="2057400" cy="4388644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05979"/>
            <a:ext cx="6019800" cy="4388644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1EB5C9-1307-BA42-ABA2-0BC069CD8E7F}" type="datetimeFigureOut">
              <a:rPr lang="en-US" smtClean="0"/>
              <a:t>1/2/22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5EF2332-01BF-834F-8236-50238282D53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81529045"/>
      </p:ext>
    </p:extLst>
  </p:cSld>
  <p:clrMapOvr>
    <a:masterClrMapping/>
  </p:clrMapOvr>
</p:sldLayout>
</file>

<file path=ppt/slideMasters/_rels/slideMaster1.xml.rels><?xml version="1.0" encoding="UTF-8"?><Relationships xmlns="http://schemas.openxmlformats.org/package/2006/relationships"><Relationship Id="rId8" Target="../slideLayouts/slideLayout8.xml" Type="http://schemas.openxmlformats.org/officeDocument/2006/relationships/slideLayout" /><Relationship Id="rId3" Target="../slideLayouts/slideLayout3.xml" Type="http://schemas.openxmlformats.org/officeDocument/2006/relationships/slideLayout" /><Relationship Id="rId7" Target="../slideLayouts/slideLayout7.xml" Type="http://schemas.openxmlformats.org/officeDocument/2006/relationships/slideLayout" /><Relationship Id="rId12" Target="../theme/theme1.xml" Type="http://schemas.openxmlformats.org/officeDocument/2006/relationships/theme" /><Relationship Id="rId2" Target="../slideLayouts/slideLayout2.xml" Type="http://schemas.openxmlformats.org/officeDocument/2006/relationships/slideLayout" /><Relationship Id="rId1" Target="../slideLayouts/slideLayout1.xml" Type="http://schemas.openxmlformats.org/officeDocument/2006/relationships/slideLayout" /><Relationship Id="rId6" Target="../slideLayouts/slideLayout6.xml" Type="http://schemas.openxmlformats.org/officeDocument/2006/relationships/slideLayout" /><Relationship Id="rId11" Target="../slideLayouts/slideLayout11.xml" Type="http://schemas.openxmlformats.org/officeDocument/2006/relationships/slideLayout" /><Relationship Id="rId5" Target="../slideLayouts/slideLayout5.xml" Type="http://schemas.openxmlformats.org/officeDocument/2006/relationships/slideLayout" /><Relationship Id="rId10" Target="../slideLayouts/slideLayout10.xml" Type="http://schemas.openxmlformats.org/officeDocument/2006/relationships/slideLayout" /><Relationship Id="rId4" Target="../slideLayouts/slideLayout4.xml" Type="http://schemas.openxmlformats.org/officeDocument/2006/relationships/slideLayout" /><Relationship Id="rId9" Target="../slideLayouts/slideLayout9.xml" Type="http://schemas.openxmlformats.org/officeDocument/2006/relationships/slideLayout" /></Relationships>
</file>

<file path=ppt/slideMasters/slideMaster1.xml><?xml version="1.0" encoding="utf-8"?>
<p:sldMaster xmlns:a="http://schemas.openxmlformats.org/drawingml/2006/main" xmlns:p="http://schemas.openxmlformats.org/presentationml/2006/main" xmlns:r="http://schemas.openxmlformats.org/officeDocument/2006/relationships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05979"/>
            <a:ext cx="8229600" cy="857250"/>
          </a:xfrm>
          <a:prstGeom prst="rect">
            <a:avLst/>
          </a:prstGeom>
        </p:spPr>
        <p:txBody>
          <a:bodyPr anchor="ctr" bIns="45720" lIns="91440" rIns="91440" rtlCol="0" tIns="45720" vert="horz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idx="1" type="body"/>
          </p:nvPr>
        </p:nvSpPr>
        <p:spPr>
          <a:xfrm>
            <a:off x="457200" y="1200151"/>
            <a:ext cx="8229600" cy="3394472"/>
          </a:xfrm>
          <a:prstGeom prst="rect">
            <a:avLst/>
          </a:prstGeom>
        </p:spPr>
        <p:txBody>
          <a:bodyPr bIns="45720" lIns="91440" rIns="91440" rtlCol="0" tIns="45720" vert="horz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idx="2" sz="half" type="dt"/>
          </p:nvPr>
        </p:nvSpPr>
        <p:spPr>
          <a:xfrm>
            <a:off x="457200" y="4767263"/>
            <a:ext cx="2133600" cy="273844"/>
          </a:xfrm>
          <a:prstGeom prst="rect">
            <a:avLst/>
          </a:prstGeom>
        </p:spPr>
        <p:txBody>
          <a:bodyPr anchor="ctr" bIns="45720" lIns="91440" rIns="91440" rtlCol="0" tIns="45720" vert="horz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41EB5C9-1307-BA42-ABA2-0BC069CD8E7F}" type="datetimeFigureOut">
              <a:rPr lang="en-US" smtClean="0"/>
              <a:t>1/2/22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idx="3" sz="quarter" type="ftr"/>
          </p:nvPr>
        </p:nvSpPr>
        <p:spPr>
          <a:xfrm>
            <a:off x="3124200" y="4767263"/>
            <a:ext cx="2895600" cy="273844"/>
          </a:xfrm>
          <a:prstGeom prst="rect">
            <a:avLst/>
          </a:prstGeom>
        </p:spPr>
        <p:txBody>
          <a:bodyPr anchor="ctr" bIns="45720" lIns="91440" rIns="91440" rtlCol="0" tIns="45720" vert="horz"/>
          <a:lstStyle>
            <a:lvl1pPr algn="ct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idx="4" sz="quarter" type="sldNum"/>
          </p:nvPr>
        </p:nvSpPr>
        <p:spPr>
          <a:xfrm>
            <a:off x="6553200" y="4767263"/>
            <a:ext cx="2133600" cy="273844"/>
          </a:xfrm>
          <a:prstGeom prst="rect">
            <a:avLst/>
          </a:prstGeom>
        </p:spPr>
        <p:txBody>
          <a:bodyPr anchor="ctr" bIns="45720" lIns="91440" rIns="91440" rtlCol="0" tIns="45720" vert="horz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5EF2332-01BF-834F-8236-50238282D53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76200875"/>
      </p:ext>
    </p:extLst>
  </p:cSld>
  <p:clrMap accent1="accent1" accent2="accent2" accent3="accent3" accent4="accent4" accent5="accent5" accent6="accent6" bg1="lt1" bg2="lt2" folHlink="folHlink" hlink="hlink" tx1="dk1" tx2="dk2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342900" eaLnBrk="1" hangingPunct="1" latinLnBrk="0" rtl="0">
        <a:spcBef>
          <a:spcPct val="0"/>
        </a:spcBef>
        <a:buNone/>
        <a:defRPr kern="1200" sz="33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algn="l" defTabSz="342900" eaLnBrk="1" hangingPunct="1" indent="-342900" latinLnBrk="0" marL="342900" rtl="0">
        <a:spcBef>
          <a:spcPct val="20000"/>
        </a:spcBef>
        <a:buFont typeface="Arial"/>
        <a:buChar char="•"/>
        <a:defRPr kern="1200" sz="2400">
          <a:solidFill>
            <a:schemeClr val="tx1"/>
          </a:solidFill>
          <a:latin typeface="+mn-lt"/>
          <a:ea typeface="+mn-ea"/>
          <a:cs typeface="+mn-cs"/>
        </a:defRPr>
      </a:lvl1pPr>
      <a:lvl2pPr algn="l" defTabSz="342900" eaLnBrk="1" hangingPunct="1" indent="-342900" latinLnBrk="0" marL="685800" rtl="0">
        <a:spcBef>
          <a:spcPct val="20000"/>
        </a:spcBef>
        <a:buFont typeface="Arial"/>
        <a:buChar char="–"/>
        <a:defRPr kern="1200" sz="2100">
          <a:solidFill>
            <a:schemeClr val="tx1"/>
          </a:solidFill>
          <a:latin typeface="+mn-lt"/>
          <a:ea typeface="+mn-ea"/>
          <a:cs typeface="+mn-cs"/>
        </a:defRPr>
      </a:lvl2pPr>
      <a:lvl3pPr algn="l" defTabSz="342900" eaLnBrk="1" hangingPunct="1" indent="-342900" latinLnBrk="0" marL="1028700" rtl="0">
        <a:spcBef>
          <a:spcPct val="20000"/>
        </a:spcBef>
        <a:buFont typeface="Arial"/>
        <a:buChar char="•"/>
        <a:defRPr kern="1200" sz="1800">
          <a:solidFill>
            <a:schemeClr val="tx1"/>
          </a:solidFill>
          <a:latin typeface="+mn-lt"/>
          <a:ea typeface="+mn-ea"/>
          <a:cs typeface="+mn-cs"/>
        </a:defRPr>
      </a:lvl3pPr>
      <a:lvl4pPr algn="l" defTabSz="342900" eaLnBrk="1" hangingPunct="1" indent="-342900" latinLnBrk="0" marL="1371600" rtl="0">
        <a:spcBef>
          <a:spcPct val="20000"/>
        </a:spcBef>
        <a:buFont typeface="Arial"/>
        <a:buChar char="–"/>
        <a:defRPr kern="1200" sz="1500">
          <a:solidFill>
            <a:schemeClr val="tx1"/>
          </a:solidFill>
          <a:latin typeface="+mn-lt"/>
          <a:ea typeface="+mn-ea"/>
          <a:cs typeface="+mn-cs"/>
        </a:defRPr>
      </a:lvl4pPr>
      <a:lvl5pPr algn="l" defTabSz="342900" eaLnBrk="1" hangingPunct="1" indent="-342900" latinLnBrk="0" marL="1714500" rtl="0">
        <a:spcBef>
          <a:spcPct val="20000"/>
        </a:spcBef>
        <a:buFont typeface="Arial"/>
        <a:buChar char="»"/>
        <a:defRPr kern="1200" sz="1500">
          <a:solidFill>
            <a:schemeClr val="tx1"/>
          </a:solidFill>
          <a:latin typeface="+mn-lt"/>
          <a:ea typeface="+mn-ea"/>
          <a:cs typeface="+mn-cs"/>
        </a:defRPr>
      </a:lvl5pPr>
      <a:lvl6pPr algn="l" defTabSz="342900" eaLnBrk="1" hangingPunct="1" indent="-342900" latinLnBrk="0" marL="2057400" rtl="0">
        <a:spcBef>
          <a:spcPct val="20000"/>
        </a:spcBef>
        <a:buFont typeface="Arial"/>
        <a:buChar char="•"/>
        <a:defRPr kern="1200" sz="1500">
          <a:solidFill>
            <a:schemeClr val="tx1"/>
          </a:solidFill>
          <a:latin typeface="+mn-lt"/>
          <a:ea typeface="+mn-ea"/>
          <a:cs typeface="+mn-cs"/>
        </a:defRPr>
      </a:lvl6pPr>
      <a:lvl7pPr algn="l" defTabSz="342900" eaLnBrk="1" hangingPunct="1" indent="-342900" latinLnBrk="0" marL="2400300" rtl="0">
        <a:spcBef>
          <a:spcPct val="20000"/>
        </a:spcBef>
        <a:buFont typeface="Arial"/>
        <a:buChar char="•"/>
        <a:defRPr kern="1200" sz="1500">
          <a:solidFill>
            <a:schemeClr val="tx1"/>
          </a:solidFill>
          <a:latin typeface="+mn-lt"/>
          <a:ea typeface="+mn-ea"/>
          <a:cs typeface="+mn-cs"/>
        </a:defRPr>
      </a:lvl7pPr>
      <a:lvl8pPr algn="l" defTabSz="342900" eaLnBrk="1" hangingPunct="1" indent="-342900" latinLnBrk="0" marL="2743200" rtl="0">
        <a:spcBef>
          <a:spcPct val="20000"/>
        </a:spcBef>
        <a:buFont typeface="Arial"/>
        <a:buChar char="•"/>
        <a:defRPr kern="1200" sz="1500">
          <a:solidFill>
            <a:schemeClr val="tx1"/>
          </a:solidFill>
          <a:latin typeface="+mn-lt"/>
          <a:ea typeface="+mn-ea"/>
          <a:cs typeface="+mn-cs"/>
        </a:defRPr>
      </a:lvl8pPr>
      <a:lvl9pPr algn="l" defTabSz="342900" eaLnBrk="1" hangingPunct="1" indent="-342900" latinLnBrk="0" marL="3086100" rtl="0">
        <a:spcBef>
          <a:spcPct val="20000"/>
        </a:spcBef>
        <a:buFont typeface="Arial"/>
        <a:buChar char="•"/>
        <a:defRPr kern="1200" sz="15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algn="l" defTabSz="342900" eaLnBrk="1" hangingPunct="1" latinLnBrk="0" marL="0" rtl="0">
        <a:defRPr kern="1200" sz="1350">
          <a:solidFill>
            <a:schemeClr val="tx1"/>
          </a:solidFill>
          <a:latin typeface="+mn-lt"/>
          <a:ea typeface="+mn-ea"/>
          <a:cs typeface="+mn-cs"/>
        </a:defRPr>
      </a:lvl1pPr>
      <a:lvl2pPr algn="l" defTabSz="342900" eaLnBrk="1" hangingPunct="1" latinLnBrk="0" marL="342900" rtl="0">
        <a:defRPr kern="1200" sz="1350">
          <a:solidFill>
            <a:schemeClr val="tx1"/>
          </a:solidFill>
          <a:latin typeface="+mn-lt"/>
          <a:ea typeface="+mn-ea"/>
          <a:cs typeface="+mn-cs"/>
        </a:defRPr>
      </a:lvl2pPr>
      <a:lvl3pPr algn="l" defTabSz="342900" eaLnBrk="1" hangingPunct="1" latinLnBrk="0" marL="685800" rtl="0">
        <a:defRPr kern="1200" sz="1350">
          <a:solidFill>
            <a:schemeClr val="tx1"/>
          </a:solidFill>
          <a:latin typeface="+mn-lt"/>
          <a:ea typeface="+mn-ea"/>
          <a:cs typeface="+mn-cs"/>
        </a:defRPr>
      </a:lvl3pPr>
      <a:lvl4pPr algn="l" defTabSz="342900" eaLnBrk="1" hangingPunct="1" latinLnBrk="0" marL="1028700" rtl="0">
        <a:defRPr kern="1200" sz="1350">
          <a:solidFill>
            <a:schemeClr val="tx1"/>
          </a:solidFill>
          <a:latin typeface="+mn-lt"/>
          <a:ea typeface="+mn-ea"/>
          <a:cs typeface="+mn-cs"/>
        </a:defRPr>
      </a:lvl4pPr>
      <a:lvl5pPr algn="l" defTabSz="342900" eaLnBrk="1" hangingPunct="1" latinLnBrk="0" marL="1371600" rtl="0">
        <a:defRPr kern="1200" sz="1350">
          <a:solidFill>
            <a:schemeClr val="tx1"/>
          </a:solidFill>
          <a:latin typeface="+mn-lt"/>
          <a:ea typeface="+mn-ea"/>
          <a:cs typeface="+mn-cs"/>
        </a:defRPr>
      </a:lvl5pPr>
      <a:lvl6pPr algn="l" defTabSz="342900" eaLnBrk="1" hangingPunct="1" latinLnBrk="0" marL="1714500" rtl="0">
        <a:defRPr kern="1200" sz="1350">
          <a:solidFill>
            <a:schemeClr val="tx1"/>
          </a:solidFill>
          <a:latin typeface="+mn-lt"/>
          <a:ea typeface="+mn-ea"/>
          <a:cs typeface="+mn-cs"/>
        </a:defRPr>
      </a:lvl6pPr>
      <a:lvl7pPr algn="l" defTabSz="342900" eaLnBrk="1" hangingPunct="1" latinLnBrk="0" marL="2057400" rtl="0">
        <a:defRPr kern="1200" sz="1350">
          <a:solidFill>
            <a:schemeClr val="tx1"/>
          </a:solidFill>
          <a:latin typeface="+mn-lt"/>
          <a:ea typeface="+mn-ea"/>
          <a:cs typeface="+mn-cs"/>
        </a:defRPr>
      </a:lvl7pPr>
      <a:lvl8pPr algn="l" defTabSz="342900" eaLnBrk="1" hangingPunct="1" latinLnBrk="0" marL="2400300" rtl="0">
        <a:defRPr kern="1200" sz="1350">
          <a:solidFill>
            <a:schemeClr val="tx1"/>
          </a:solidFill>
          <a:latin typeface="+mn-lt"/>
          <a:ea typeface="+mn-ea"/>
          <a:cs typeface="+mn-cs"/>
        </a:defRPr>
      </a:lvl8pPr>
      <a:lvl9pPr algn="l" defTabSz="342900" eaLnBrk="1" hangingPunct="1" latinLnBrk="0" marL="2743200" rtl="0">
        <a:defRPr kern="1200" sz="135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?><Relationships xmlns="http://schemas.openxmlformats.org/package/2006/relationships"><Relationship Id="rId1" Type="http://schemas.openxmlformats.org/officeDocument/2006/relationships/slideLayout" Target="../slideLayouts/slideLayout3.xml" /></Relationships>
</file>

<file path=ppt/slides/_rels/slide2.xml.rels><?xml version="1.0" encoding="UTF-8"?><Relationships xmlns="http://schemas.openxmlformats.org/package/2006/relationships"><Relationship Id="rId1" Type="http://schemas.openxmlformats.org/officeDocument/2006/relationships/slideLayout" Target="../slideLayouts/slideLayout2.xml" /></Relationships>
</file>

<file path=ppt/slides/_rels/slide3.xml.rels><?xml version="1.0" encoding="UTF-8"?><Relationships xmlns="http://schemas.openxmlformats.org/package/2006/relationships"><Relationship Id="rId1" Type="http://schemas.openxmlformats.org/officeDocument/2006/relationships/slideLayout" Target="../slideLayouts/slideLayout2.xml" /></Relationships>
</file>

<file path=ppt/slides/_rels/slide4.xml.rels><?xml version="1.0" encoding="UTF-8"?><Relationships xmlns="http://schemas.openxmlformats.org/package/2006/relationships"><Relationship Id="rId1" Type="http://schemas.openxmlformats.org/officeDocument/2006/relationships/slideLayout" Target="../slideLayouts/slideLayout2.xml" /></Relationships>
</file>

<file path=ppt/slides/_rels/slide5.xml.rels><?xml version="1.0" encoding="UTF-8"?><Relationships xmlns="http://schemas.openxmlformats.org/package/2006/relationships"><Relationship Id="rId1" Type="http://schemas.openxmlformats.org/officeDocument/2006/relationships/slideLayout" Target="../slideLayouts/slideLayout2.xml" /></Relationships>
</file>

<file path=ppt/slides/_rels/slide6.xml.rels><?xml version="1.0" encoding="UTF-8"?><Relationships xmlns="http://schemas.openxmlformats.org/package/2006/relationships"><Relationship Id="rId1" Type="http://schemas.openxmlformats.org/officeDocument/2006/relationships/slideLayout" Target="../slideLayouts/slideLayout2.xml" /></Relationships>
</file>

<file path=ppt/slides/_rels/slide7.xml.rels><?xml version="1.0" encoding="UTF-8"?><Relationships xmlns="http://schemas.openxmlformats.org/package/2006/relationships"><Relationship Id="rId1" Type="http://schemas.openxmlformats.org/officeDocument/2006/relationships/slideLayout" Target="../slideLayouts/slideLayout2.xml" /></Relationships>
</file>

<file path=ppt/slides/_rels/slide8.xml.rels><?xml version="1.0" encoding="UTF-8"?><Relationships xmlns="http://schemas.openxmlformats.org/package/2006/relationships"><Relationship Id="rId1" Type="http://schemas.openxmlformats.org/officeDocument/2006/relationships/slideLayout" Target="../slideLayouts/slideLayout2.xml" /></Relationships>
</file>

<file path=ppt/slides/_rels/slide9.xml.rels><?xml version="1.0" encoding="UTF-8"?><Relationships xmlns="http://schemas.openxmlformats.org/package/2006/relationships"><Relationship Id="rId1" Type="http://schemas.openxmlformats.org/officeDocument/2006/relationships/slideLayout" Target="../slideLayouts/slideLayout2.xml" /></Relationships>
</file>

<file path=ppt/slides/_rels/slide10.xml.rels><?xml version="1.0" encoding="UTF-8"?><Relationships xmlns="http://schemas.openxmlformats.org/package/2006/relationships"><Relationship Id="rId1" Type="http://schemas.openxmlformats.org/officeDocument/2006/relationships/slideLayout" Target="../slideLayouts/slideLayout2.xml" /></Relationships>
</file>

<file path=ppt/slides/_rels/slide11.xml.rels><?xml version="1.0" encoding="UTF-8"?><Relationships xmlns="http://schemas.openxmlformats.org/package/2006/relationships"><Relationship Id="rId1" Type="http://schemas.openxmlformats.org/officeDocument/2006/relationships/slideLayout" Target="../slideLayouts/slideLayout2.xml" /></Relationships>
</file>

<file path=ppt/slides/_rels/slide12.xml.rels><?xml version="1.0" encoding="UTF-8"?><Relationships xmlns="http://schemas.openxmlformats.org/package/2006/relationships"><Relationship Id="rId1" Type="http://schemas.openxmlformats.org/officeDocument/2006/relationships/slideLayout" Target="../slideLayouts/slideLayout2.xml" /></Relationships>
</file>

<file path=ppt/slides/_rels/slide13.xml.rels><?xml version="1.0" encoding="UTF-8"?><Relationships xmlns="http://schemas.openxmlformats.org/package/2006/relationships"><Relationship Id="rId1" Type="http://schemas.openxmlformats.org/officeDocument/2006/relationships/slideLayout" Target="../slideLayouts/slideLayout2.xml" /></Relationships>
</file>

<file path=ppt/slides/_rels/slide14.xml.rels><?xml version="1.0" encoding="UTF-8"?><Relationships xmlns="http://schemas.openxmlformats.org/package/2006/relationships"><Relationship Id="rId1" Type="http://schemas.openxmlformats.org/officeDocument/2006/relationships/slideLayout" Target="../slideLayouts/slideLayout2.xml" /></Relationships>
</file>

<file path=ppt/slides/_rels/slide15.xml.rels><?xml version="1.0" encoding="UTF-8"?><Relationships xmlns="http://schemas.openxmlformats.org/package/2006/relationships"><Relationship Id="rId1" Type="http://schemas.openxmlformats.org/officeDocument/2006/relationships/slideLayout" Target="../slideLayouts/slideLayout2.xml" /></Relationships>
</file>

<file path=ppt/slides/_rels/slide16.xml.rels><?xml version="1.0" encoding="UTF-8"?><Relationships xmlns="http://schemas.openxmlformats.org/package/2006/relationships"><Relationship Id="rId1" Type="http://schemas.openxmlformats.org/officeDocument/2006/relationships/slideLayout" Target="../slideLayouts/slideLayout2.xml" /></Relationships>
</file>

<file path=ppt/slides/_rels/slide17.xml.rels><?xml version="1.0" encoding="UTF-8"?><Relationships xmlns="http://schemas.openxmlformats.org/package/2006/relationships"><Relationship Id="rId1" Type="http://schemas.openxmlformats.org/officeDocument/2006/relationships/slideLayout" Target="../slideLayouts/slideLayout2.xml" /></Relationships>
</file>

<file path=ppt/slides/_rels/slide18.xml.rels><?xml version="1.0" encoding="UTF-8"?><Relationships xmlns="http://schemas.openxmlformats.org/package/2006/relationships"><Relationship Id="rId1" Type="http://schemas.openxmlformats.org/officeDocument/2006/relationships/slideLayout" Target="../slideLayouts/slideLayout2.xml" /></Relationships>
</file>

<file path=ppt/slides/_rels/slide19.xml.rels><?xml version="1.0" encoding="UTF-8"?><Relationships xmlns="http://schemas.openxmlformats.org/package/2006/relationships"><Relationship Id="rId1" Type="http://schemas.openxmlformats.org/officeDocument/2006/relationships/slideLayout" Target="../slideLayouts/slideLayout2.xml" /></Relationships>
</file>

<file path=ppt/slides/_rels/slide20.xml.rels><?xml version="1.0" encoding="UTF-8"?><Relationships xmlns="http://schemas.openxmlformats.org/package/2006/relationships"><Relationship Id="rId1" Type="http://schemas.openxmlformats.org/officeDocument/2006/relationships/slideLayout" Target="../slideLayouts/slideLayout2.xml" /></Relationships>
</file>

<file path=ppt/slides/_rels/slide21.xml.rels><?xml version="1.0" encoding="UTF-8"?><Relationships xmlns="http://schemas.openxmlformats.org/package/2006/relationships"><Relationship Id="rId1" Type="http://schemas.openxmlformats.org/officeDocument/2006/relationships/slideLayout" Target="../slideLayouts/slideLayout2.xml" /></Relationships>
</file>

<file path=ppt/slides/_rels/slide22.xml.rels><?xml version="1.0" encoding="UTF-8"?><Relationships xmlns="http://schemas.openxmlformats.org/package/2006/relationships"><Relationship Id="rId1" Type="http://schemas.openxmlformats.org/officeDocument/2006/relationships/slideLayout" Target="../slideLayouts/slideLayout2.xml" /></Relationships>
</file>

<file path=ppt/slides/_rels/slide23.xml.rels><?xml version="1.0" encoding="UTF-8"?><Relationships xmlns="http://schemas.openxmlformats.org/package/2006/relationships"><Relationship Id="rId1" Type="http://schemas.openxmlformats.org/officeDocument/2006/relationships/slideLayout" Target="../slideLayouts/slideLayout2.xml" /></Relationships>
</file>

<file path=ppt/slides/_rels/slide24.xml.rels><?xml version="1.0" encoding="UTF-8"?><Relationships xmlns="http://schemas.openxmlformats.org/package/2006/relationships"><Relationship Id="rId1" Type="http://schemas.openxmlformats.org/officeDocument/2006/relationships/slideLayout" Target="../slideLayouts/slideLayout2.xml" /></Relationships>
</file>

<file path=ppt/slides/_rels/slide25.xml.rels><?xml version="1.0" encoding="UTF-8"?><Relationships xmlns="http://schemas.openxmlformats.org/package/2006/relationships"><Relationship Id="rId1" Type="http://schemas.openxmlformats.org/officeDocument/2006/relationships/slideLayout" Target="../slideLayouts/slideLayout2.xml" /></Relationships>
</file>

<file path=ppt/slides/_rels/slide26.xml.rels><?xml version="1.0" encoding="UTF-8"?><Relationships xmlns="http://schemas.openxmlformats.org/package/2006/relationships"><Relationship Id="rId1" Type="http://schemas.openxmlformats.org/officeDocument/2006/relationships/slideLayout" Target="../slideLayouts/slideLayout2.xml" /></Relationships>
</file>

<file path=ppt/slides/_rels/slide27.xml.rels><?xml version="1.0" encoding="UTF-8"?><Relationships xmlns="http://schemas.openxmlformats.org/package/2006/relationships"><Relationship Id="rId1" Type="http://schemas.openxmlformats.org/officeDocument/2006/relationships/slideLayout" Target="../slideLayouts/slideLayout2.xml" /></Relationships>
</file>

<file path=ppt/slides/_rels/slide28.xml.rels><?xml version="1.0" encoding="UTF-8"?><Relationships xmlns="http://schemas.openxmlformats.org/package/2006/relationships"><Relationship Id="rId1" Type="http://schemas.openxmlformats.org/officeDocument/2006/relationships/slideLayout" Target="../slideLayouts/slideLayout2.xml" /></Relationships>
</file>

<file path=ppt/slides/_rels/slide29.xml.rels><?xml version="1.0" encoding="UTF-8"?><Relationships xmlns="http://schemas.openxmlformats.org/package/2006/relationships"><Relationship Id="rId1" Type="http://schemas.openxmlformats.org/officeDocument/2006/relationships/slideLayout" Target="../slideLayouts/slideLayout2.xml" /></Relationships>
</file>

<file path=ppt/slides/_rels/slide30.xml.rels><?xml version="1.0" encoding="UTF-8"?><Relationships xmlns="http://schemas.openxmlformats.org/package/2006/relationships"><Relationship Id="rId1" Type="http://schemas.openxmlformats.org/officeDocument/2006/relationships/slideLayout" Target="../slideLayouts/slideLayout2.xml" 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3305176"/>
            <a:ext cx="7772400" cy="1021556"/>
          </a:xfrm>
        </p:spPr>
        <p:txBody>
          <a:bodyPr/>
          <a:lstStyle/>
          <a:p>
            <a:pPr lvl="0" indent="0" marL="0">
              <a:buNone/>
            </a:pPr>
            <a:r>
              <a:rPr/>
              <a:t>5.1 Matplotlib Overview &amp; Setup</a:t>
            </a:r>
          </a:p>
        </p:txBody>
      </p:sp>
    </p:spTree>
  </p:cSld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lvl="0" indent="0" marL="0">
              <a:buNone/>
            </a:pPr>
            <a:r>
              <a:rPr/>
              <a:t>Introduction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 indent="0" marL="0">
              <a:buNone/>
            </a:pPr>
            <a:r>
              <a:rPr/>
              <a:t>Matplotlib is an open‑source Python library for creating static, interactive and animated visualisations. It offers a MATLAB‑like plotting interface through the </a:t>
            </a:r>
            <a:r>
              <a:rPr>
                <a:latin typeface="Courier"/>
              </a:rPr>
              <a:t>pyplot</a:t>
            </a:r>
            <a:r>
              <a:rPr/>
              <a:t> module and integrates well with other libraries such as NumPy and Pandas【98554664303776†L151-L182】.</a:t>
            </a:r>
          </a:p>
        </p:txBody>
      </p:sp>
    </p:spTree>
  </p:cSld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lvl="0" indent="0" marL="0">
              <a:buNone/>
            </a:pPr>
            <a:r>
              <a:rPr/>
              <a:t>Key features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/>
              <a:t>Supports a wide variety of plots: line, bar, scatter, histogram, pie and more.</a:t>
            </a:r>
          </a:p>
          <a:p>
            <a:pPr lvl="0"/>
            <a:r>
              <a:rPr/>
              <a:t>Highly customisable: control colours, markers, line styles, fonts and layouts.</a:t>
            </a:r>
          </a:p>
          <a:p>
            <a:pPr lvl="0"/>
            <a:r>
              <a:rPr/>
              <a:t>Enables subplots for multiple charts within one figure.</a:t>
            </a:r>
          </a:p>
          <a:p>
            <a:pPr lvl="0"/>
            <a:r>
              <a:rPr/>
              <a:t>Exports figures to formats including PNG, PDF and SVG.</a:t>
            </a:r>
          </a:p>
          <a:p>
            <a:pPr lvl="0"/>
            <a:r>
              <a:rPr/>
              <a:t>Widely used in data science, machine learning and scientific computing.</a:t>
            </a:r>
          </a:p>
        </p:txBody>
      </p:sp>
    </p:spTree>
  </p:cSld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lvl="0" indent="0" marL="0">
              <a:buNone/>
            </a:pPr>
            <a:r>
              <a:rPr/>
              <a:t>Setup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 indent="-342900" marL="342900">
              <a:buAutoNum type="arabicPeriod"/>
            </a:pPr>
            <a:r>
              <a:rPr b="1"/>
              <a:t>Installation</a:t>
            </a:r>
            <a:r>
              <a:rPr/>
              <a:t> – Install via </a:t>
            </a:r>
            <a:r>
              <a:rPr>
                <a:latin typeface="Courier"/>
              </a:rPr>
              <a:t>pip install matplotlib</a:t>
            </a:r>
            <a:r>
              <a:rPr/>
              <a:t>.</a:t>
            </a:r>
          </a:p>
          <a:p>
            <a:pPr lvl="0" indent="-342900" marL="342900">
              <a:buAutoNum type="arabicPeriod"/>
            </a:pPr>
            <a:r>
              <a:rPr b="1"/>
              <a:t>Importing</a:t>
            </a:r>
            <a:r>
              <a:rPr/>
              <a:t> – In Python, import the plotting interface using </a:t>
            </a:r>
            <a:r>
              <a:rPr>
                <a:latin typeface="Courier"/>
              </a:rPr>
              <a:t>import matplotlib.pyplot as plt</a:t>
            </a:r>
            <a:r>
              <a:rPr/>
              <a:t>.</a:t>
            </a:r>
          </a:p>
          <a:p>
            <a:pPr lvl="0" indent="-342900" marL="342900">
              <a:buAutoNum type="arabicPeriod"/>
            </a:pPr>
            <a:r>
              <a:rPr b="1"/>
              <a:t>Creating a figure and axes</a:t>
            </a:r>
            <a:r>
              <a:rPr/>
              <a:t> – Use </a:t>
            </a:r>
            <a:r>
              <a:rPr>
                <a:latin typeface="Courier"/>
              </a:rPr>
              <a:t>plt.figure()</a:t>
            </a:r>
            <a:r>
              <a:rPr/>
              <a:t> or </a:t>
            </a:r>
            <a:r>
              <a:rPr>
                <a:latin typeface="Courier"/>
              </a:rPr>
              <a:t>plt.subplots()</a:t>
            </a:r>
            <a:r>
              <a:rPr/>
              <a:t> to create a figure and axes before plotting.</a:t>
            </a:r>
          </a:p>
        </p:txBody>
      </p:sp>
    </p:spTree>
  </p:cSld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lvl="0" indent="0" marL="0">
              <a:buNone/>
            </a:pPr>
            <a:r>
              <a:rPr/>
              <a:t>Example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 indent="0" marL="0">
              <a:buNone/>
            </a:pPr>
            <a:r>
              <a:rPr/>
              <a:t>Create a simple line plot of sales over time:</a:t>
            </a:r>
          </a:p>
          <a:p>
            <a:pPr lvl="0" indent="0">
              <a:buNone/>
            </a:pPr>
            <a:r>
              <a:rPr b="1">
                <a:solidFill>
                  <a:srgbClr val="008000"/>
                </a:solidFill>
                <a:latin typeface="Courier"/>
              </a:rPr>
              <a:t>import</a:t>
            </a:r>
            <a:r>
              <a:rPr>
                <a:latin typeface="Courier"/>
              </a:rPr>
              <a:t> matplotlib.pyplot </a:t>
            </a:r>
            <a:r>
              <a:rPr b="1">
                <a:solidFill>
                  <a:srgbClr val="008000"/>
                </a:solidFill>
                <a:latin typeface="Courier"/>
              </a:rPr>
              <a:t>as</a:t>
            </a:r>
            <a:r>
              <a:rPr>
                <a:latin typeface="Courier"/>
              </a:rPr>
              <a:t> plt</a:t>
            </a:r>
            <a:br/>
            <a:r>
              <a:rPr>
                <a:latin typeface="Courier"/>
              </a:rPr>
              <a:t>months </a:t>
            </a:r>
            <a:r>
              <a:rPr>
                <a:solidFill>
                  <a:srgbClr val="666666"/>
                </a:solidFill>
                <a:latin typeface="Courier"/>
              </a:rPr>
              <a:t>=</a:t>
            </a:r>
            <a:r>
              <a:rPr>
                <a:latin typeface="Courier"/>
              </a:rPr>
              <a:t> [</a:t>
            </a:r>
            <a:r>
              <a:rPr>
                <a:solidFill>
                  <a:srgbClr val="4070A0"/>
                </a:solidFill>
                <a:latin typeface="Courier"/>
              </a:rPr>
              <a:t>'Jan'</a:t>
            </a:r>
            <a:r>
              <a:rPr>
                <a:latin typeface="Courier"/>
              </a:rPr>
              <a:t>,</a:t>
            </a:r>
            <a:r>
              <a:rPr>
                <a:solidFill>
                  <a:srgbClr val="4070A0"/>
                </a:solidFill>
                <a:latin typeface="Courier"/>
              </a:rPr>
              <a:t>'Feb'</a:t>
            </a:r>
            <a:r>
              <a:rPr>
                <a:latin typeface="Courier"/>
              </a:rPr>
              <a:t>,</a:t>
            </a:r>
            <a:r>
              <a:rPr>
                <a:solidFill>
                  <a:srgbClr val="4070A0"/>
                </a:solidFill>
                <a:latin typeface="Courier"/>
              </a:rPr>
              <a:t>'Mar'</a:t>
            </a:r>
            <a:r>
              <a:rPr>
                <a:latin typeface="Courier"/>
              </a:rPr>
              <a:t>,</a:t>
            </a:r>
            <a:r>
              <a:rPr>
                <a:solidFill>
                  <a:srgbClr val="4070A0"/>
                </a:solidFill>
                <a:latin typeface="Courier"/>
              </a:rPr>
              <a:t>'Apr'</a:t>
            </a:r>
            <a:r>
              <a:rPr>
                <a:latin typeface="Courier"/>
              </a:rPr>
              <a:t>]</a:t>
            </a:r>
            <a:br/>
            <a:r>
              <a:rPr>
                <a:latin typeface="Courier"/>
              </a:rPr>
              <a:t>sales </a:t>
            </a:r>
            <a:r>
              <a:rPr>
                <a:solidFill>
                  <a:srgbClr val="666666"/>
                </a:solidFill>
                <a:latin typeface="Courier"/>
              </a:rPr>
              <a:t>=</a:t>
            </a:r>
            <a:r>
              <a:rPr>
                <a:latin typeface="Courier"/>
              </a:rPr>
              <a:t> [</a:t>
            </a:r>
            <a:r>
              <a:rPr>
                <a:solidFill>
                  <a:srgbClr val="40A070"/>
                </a:solidFill>
                <a:latin typeface="Courier"/>
              </a:rPr>
              <a:t>120</a:t>
            </a:r>
            <a:r>
              <a:rPr>
                <a:latin typeface="Courier"/>
              </a:rPr>
              <a:t>, </a:t>
            </a:r>
            <a:r>
              <a:rPr>
                <a:solidFill>
                  <a:srgbClr val="40A070"/>
                </a:solidFill>
                <a:latin typeface="Courier"/>
              </a:rPr>
              <a:t>150</a:t>
            </a:r>
            <a:r>
              <a:rPr>
                <a:latin typeface="Courier"/>
              </a:rPr>
              <a:t>, </a:t>
            </a:r>
            <a:r>
              <a:rPr>
                <a:solidFill>
                  <a:srgbClr val="40A070"/>
                </a:solidFill>
                <a:latin typeface="Courier"/>
              </a:rPr>
              <a:t>170</a:t>
            </a:r>
            <a:r>
              <a:rPr>
                <a:latin typeface="Courier"/>
              </a:rPr>
              <a:t>, </a:t>
            </a:r>
            <a:r>
              <a:rPr>
                <a:solidFill>
                  <a:srgbClr val="40A070"/>
                </a:solidFill>
                <a:latin typeface="Courier"/>
              </a:rPr>
              <a:t>160</a:t>
            </a:r>
            <a:r>
              <a:rPr>
                <a:latin typeface="Courier"/>
              </a:rPr>
              <a:t>]</a:t>
            </a:r>
            <a:br/>
            <a:r>
              <a:rPr>
                <a:latin typeface="Courier"/>
              </a:rPr>
              <a:t>plt.plot(months, sales)</a:t>
            </a:r>
            <a:br/>
            <a:r>
              <a:rPr>
                <a:latin typeface="Courier"/>
              </a:rPr>
              <a:t>plt.xlabel(</a:t>
            </a:r>
            <a:r>
              <a:rPr>
                <a:solidFill>
                  <a:srgbClr val="4070A0"/>
                </a:solidFill>
                <a:latin typeface="Courier"/>
              </a:rPr>
              <a:t>'Month'</a:t>
            </a:r>
            <a:r>
              <a:rPr>
                <a:latin typeface="Courier"/>
              </a:rPr>
              <a:t>)</a:t>
            </a:r>
            <a:br/>
            <a:r>
              <a:rPr>
                <a:latin typeface="Courier"/>
              </a:rPr>
              <a:t>plt.ylabel(</a:t>
            </a:r>
            <a:r>
              <a:rPr>
                <a:solidFill>
                  <a:srgbClr val="4070A0"/>
                </a:solidFill>
                <a:latin typeface="Courier"/>
              </a:rPr>
              <a:t>'Sales (₹)'</a:t>
            </a:r>
            <a:r>
              <a:rPr>
                <a:latin typeface="Courier"/>
              </a:rPr>
              <a:t>)</a:t>
            </a:r>
            <a:br/>
            <a:r>
              <a:rPr>
                <a:latin typeface="Courier"/>
              </a:rPr>
              <a:t>plt.title(</a:t>
            </a:r>
            <a:r>
              <a:rPr>
                <a:solidFill>
                  <a:srgbClr val="4070A0"/>
                </a:solidFill>
                <a:latin typeface="Courier"/>
              </a:rPr>
              <a:t>'Monthly Sales'</a:t>
            </a:r>
            <a:r>
              <a:rPr>
                <a:latin typeface="Courier"/>
              </a:rPr>
              <a:t>)</a:t>
            </a:r>
            <a:br/>
            <a:r>
              <a:rPr>
                <a:latin typeface="Courier"/>
              </a:rPr>
              <a:t>plt.show()</a:t>
            </a:r>
          </a:p>
        </p:txBody>
      </p:sp>
    </p:spTree>
  </p:cSld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lvl="0" indent="0" marL="0">
              <a:buNone/>
            </a:pPr>
            <a:r>
              <a:rPr/>
              <a:t>Summary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 indent="0" marL="0">
              <a:buNone/>
            </a:pPr>
            <a:r>
              <a:rPr/>
              <a:t>Matplotlib provides flexible and powerful tools for data visualisation in Python. Its extensive customization options and integration with the scientific Python ecosystem make it a standard library in analytics【98554664303776†L151-L182】.</a:t>
            </a:r>
          </a:p>
        </p:txBody>
      </p:sp>
    </p:spTree>
  </p:cSld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lvl="0" indent="0" marL="0">
              <a:buNone/>
            </a:pPr>
            <a:r>
              <a:rPr/>
              <a:t>Reflection questions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 indent="-342900" marL="342900">
              <a:buAutoNum type="arabicPeriod"/>
            </a:pPr>
            <a:r>
              <a:rPr/>
              <a:t>Why is Matplotlib widely used in the data science community?</a:t>
            </a:r>
          </a:p>
          <a:p>
            <a:pPr lvl="0" indent="-342900" marL="342900">
              <a:buAutoNum type="arabicPeriod"/>
            </a:pPr>
            <a:r>
              <a:rPr/>
              <a:t>How do you import Matplotlib in Python?</a:t>
            </a:r>
          </a:p>
          <a:p>
            <a:pPr lvl="0" indent="-342900" marL="342900">
              <a:buAutoNum type="arabicPeriod"/>
            </a:pPr>
            <a:r>
              <a:rPr/>
              <a:t>What are some advantages of using subplots?</a:t>
            </a:r>
          </a:p>
        </p:txBody>
      </p:sp>
    </p:spTree>
  </p:cSld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lvl="0" indent="0" marL="0">
              <a:buNone/>
            </a:pPr>
            <a:r>
              <a:rPr/>
              <a:t>References</a:t>
            </a:r>
          </a:p>
        </p:txBody>
      </p:sp>
    </p:spTree>
  </p:cSld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lvl="0" indent="0" marL="0">
              <a:buNone/>
            </a:pPr>
            <a:r>
              <a:rPr/>
              <a:t>Line plot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 indent="0" marL="0">
              <a:buNone/>
            </a:pPr>
            <a:r>
              <a:rPr/>
              <a:t>A line plot connects data points with straight lines. Use </a:t>
            </a:r>
            <a:r>
              <a:rPr>
                <a:latin typeface="Courier"/>
              </a:rPr>
              <a:t>plt.plot(x, y)</a:t>
            </a:r>
            <a:r>
              <a:rPr/>
              <a:t> to visualise trends over continuous variables.</a:t>
            </a:r>
          </a:p>
        </p:txBody>
      </p:sp>
    </p:spTree>
  </p:cSld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lvl="0" indent="0" marL="0">
              <a:buNone/>
            </a:pPr>
            <a:r>
              <a:rPr/>
              <a:t>Scatter plot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 indent="0" marL="0">
              <a:buNone/>
            </a:pPr>
            <a:r>
              <a:rPr/>
              <a:t>A scatter plot displays individual data points without connecting lines. Use </a:t>
            </a:r>
            <a:r>
              <a:rPr>
                <a:latin typeface="Courier"/>
              </a:rPr>
              <a:t>plt.scatter(x, y)</a:t>
            </a:r>
            <a:r>
              <a:rPr/>
              <a:t> to examine relationships between two variables.</a:t>
            </a:r>
          </a:p>
        </p:txBody>
      </p:sp>
    </p:spTree>
  </p:cSld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lvl="0" indent="0" marL="0">
              <a:buNone/>
            </a:pPr>
            <a:r>
              <a:rPr/>
              <a:t>Bar plot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 indent="0" marL="0">
              <a:buNone/>
            </a:pPr>
            <a:r>
              <a:rPr/>
              <a:t>Bar charts represent categorical data. Use </a:t>
            </a:r>
            <a:r>
              <a:rPr>
                <a:latin typeface="Courier"/>
              </a:rPr>
              <a:t>plt.bar(categories, values)</a:t>
            </a:r>
            <a:r>
              <a:rPr/>
              <a:t> for vertical bars or </a:t>
            </a:r>
            <a:r>
              <a:rPr>
                <a:latin typeface="Courier"/>
              </a:rPr>
              <a:t>plt.barh</a:t>
            </a:r>
            <a:r>
              <a:rPr/>
              <a:t> for horizontal bars.</a:t>
            </a:r>
          </a:p>
        </p:txBody>
      </p:sp>
    </p:spTree>
  </p:cSld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lvl="0" indent="0" marL="0">
              <a:buNone/>
            </a:pPr>
            <a:r>
              <a:rPr/>
              <a:t>Histogram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 indent="0" marL="0">
              <a:buNone/>
            </a:pPr>
            <a:r>
              <a:rPr/>
              <a:t>A histogram displays the frequency distribution of a continuous variable. Use </a:t>
            </a:r>
            <a:r>
              <a:rPr>
                <a:latin typeface="Courier"/>
              </a:rPr>
              <a:t>plt.hist(data, bins=number_of_bins)</a:t>
            </a:r>
            <a:r>
              <a:rPr/>
              <a:t> to reveal the distribution’s shape. Increasing or decreasing the number of bins changes the granularity.</a:t>
            </a:r>
          </a:p>
        </p:txBody>
      </p:sp>
    </p:spTree>
  </p:cSld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lvl="0" indent="0" marL="0">
              <a:buNone/>
            </a:pPr>
            <a:r>
              <a:rPr/>
              <a:t>Example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 indent="0" marL="0">
              <a:buNone/>
            </a:pPr>
            <a:r>
              <a:rPr/>
              <a:t>Suppose we have a dataset of students’ scores in math and science. We can plot:</a:t>
            </a:r>
          </a:p>
          <a:p>
            <a:pPr lvl="0"/>
            <a:r>
              <a:rPr/>
              <a:t>A </a:t>
            </a:r>
            <a:r>
              <a:rPr b="1"/>
              <a:t>line chart</a:t>
            </a:r>
            <a:r>
              <a:rPr/>
              <a:t> of average math scores across semesters.</a:t>
            </a:r>
          </a:p>
          <a:p>
            <a:pPr lvl="0"/>
            <a:r>
              <a:rPr/>
              <a:t>A </a:t>
            </a:r>
            <a:r>
              <a:rPr b="1"/>
              <a:t>scatter plot</a:t>
            </a:r>
            <a:r>
              <a:rPr/>
              <a:t> of individual math versus science scores to see if they are correlated.</a:t>
            </a:r>
          </a:p>
          <a:p>
            <a:pPr lvl="0"/>
            <a:r>
              <a:rPr/>
              <a:t>A </a:t>
            </a:r>
            <a:r>
              <a:rPr b="1"/>
              <a:t>bar chart</a:t>
            </a:r>
            <a:r>
              <a:rPr/>
              <a:t> of the number of students per grade category.</a:t>
            </a:r>
          </a:p>
          <a:p>
            <a:pPr lvl="0"/>
            <a:r>
              <a:rPr/>
              <a:t>A </a:t>
            </a:r>
            <a:r>
              <a:rPr b="1"/>
              <a:t>histogram</a:t>
            </a:r>
            <a:r>
              <a:rPr/>
              <a:t> of math scores to see the distribution.</a:t>
            </a:r>
          </a:p>
        </p:txBody>
      </p:sp>
    </p:spTree>
  </p:cSld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lvl="0" indent="0" marL="0">
              <a:buNone/>
            </a:pPr>
            <a:r>
              <a:rPr/>
              <a:t>Summary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 indent="0" marL="0">
              <a:buNone/>
            </a:pPr>
            <a:r>
              <a:rPr/>
              <a:t>Matplotlib’s basic plotting functions enable quick visualisation of various data types. Selecting the appropriate plot aids interpretation and communication【98554664303776†L151-L182】.</a:t>
            </a:r>
          </a:p>
        </p:txBody>
      </p:sp>
    </p:spTree>
  </p:cSld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lvl="0" indent="0" marL="0">
              <a:buNone/>
            </a:pPr>
            <a:r>
              <a:rPr/>
              <a:t>Reflection questions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 indent="-342900" marL="342900">
              <a:buAutoNum type="arabicPeriod"/>
            </a:pPr>
            <a:r>
              <a:rPr/>
              <a:t>When would you choose a scatter plot over a line plot?</a:t>
            </a:r>
          </a:p>
          <a:p>
            <a:pPr lvl="0" indent="-342900" marL="342900">
              <a:buAutoNum type="arabicPeriod"/>
            </a:pPr>
            <a:r>
              <a:rPr/>
              <a:t>How does adjusting the number of bins affect a histogram?</a:t>
            </a:r>
          </a:p>
          <a:p>
            <a:pPr lvl="0" indent="-342900" marL="342900">
              <a:buAutoNum type="arabicPeriod"/>
            </a:pPr>
            <a:r>
              <a:rPr/>
              <a:t>Describe differences between vertical and horizontal bar charts.</a:t>
            </a:r>
          </a:p>
        </p:txBody>
      </p:sp>
    </p:spTree>
  </p:cSld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lvl="0" indent="0" marL="0">
              <a:buNone/>
            </a:pPr>
            <a:r>
              <a:rPr/>
              <a:t>References</a:t>
            </a:r>
          </a:p>
        </p:txBody>
      </p:sp>
    </p:spTree>
  </p:cSld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lvl="0" indent="0" marL="0">
              <a:buNone/>
            </a:pPr>
            <a:r>
              <a:rPr/>
              <a:t>Axis labels and title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 indent="0" marL="0">
              <a:buNone/>
            </a:pPr>
            <a:r>
              <a:rPr/>
              <a:t>Use </a:t>
            </a:r>
            <a:r>
              <a:rPr>
                <a:latin typeface="Courier"/>
              </a:rPr>
              <a:t>plt.xlabel()</a:t>
            </a:r>
            <a:r>
              <a:rPr/>
              <a:t> and </a:t>
            </a:r>
            <a:r>
              <a:rPr>
                <a:latin typeface="Courier"/>
              </a:rPr>
              <a:t>plt.ylabel()</a:t>
            </a:r>
            <a:r>
              <a:rPr/>
              <a:t> to add axis labels, and </a:t>
            </a:r>
            <a:r>
              <a:rPr>
                <a:latin typeface="Courier"/>
              </a:rPr>
              <a:t>plt.title()</a:t>
            </a:r>
            <a:r>
              <a:rPr/>
              <a:t> for a chart title. You can specify font size, colour and rotation.</a:t>
            </a:r>
          </a:p>
        </p:txBody>
      </p:sp>
    </p:spTree>
  </p:cSld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lvl="0" indent="0" marL="0">
              <a:buNone/>
            </a:pPr>
            <a:r>
              <a:rPr/>
              <a:t>Axis limits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 indent="0" marL="0">
              <a:buNone/>
            </a:pPr>
            <a:r>
              <a:rPr/>
              <a:t>Set axis ranges using </a:t>
            </a:r>
            <a:r>
              <a:rPr>
                <a:latin typeface="Courier"/>
              </a:rPr>
              <a:t>plt.xlim(min, max)</a:t>
            </a:r>
            <a:r>
              <a:rPr/>
              <a:t> and </a:t>
            </a:r>
            <a:r>
              <a:rPr>
                <a:latin typeface="Courier"/>
              </a:rPr>
              <a:t>plt.ylim(min, max)</a:t>
            </a:r>
            <a:r>
              <a:rPr/>
              <a:t>. Adjusting limits focuses on relevant regions and can improve interpretability.</a:t>
            </a:r>
          </a:p>
        </p:txBody>
      </p:sp>
    </p:spTree>
  </p:cSld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lvl="0" indent="0" marL="0">
              <a:buNone/>
            </a:pPr>
            <a:r>
              <a:rPr/>
              <a:t>Figure size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 indent="0" marL="0">
              <a:buNone/>
            </a:pPr>
            <a:r>
              <a:rPr/>
              <a:t>Control the overall size of the figure using </a:t>
            </a:r>
            <a:r>
              <a:rPr>
                <a:latin typeface="Courier"/>
              </a:rPr>
              <a:t>plt.figure(figsize=(width, height))</a:t>
            </a:r>
            <a:r>
              <a:rPr/>
              <a:t>, where width and height are measured in inches. Larger figures prevent clutter when plotting multiple subplots.</a:t>
            </a:r>
          </a:p>
        </p:txBody>
      </p:sp>
    </p:spTree>
  </p:cSld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lvl="0" indent="0" marL="0">
              <a:buNone/>
            </a:pPr>
            <a:r>
              <a:rPr/>
              <a:t>Aspect ratio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 indent="0" marL="0">
              <a:buNone/>
            </a:pPr>
            <a:r>
              <a:rPr/>
              <a:t>The aspect ratio (width‑to‑height ratio) influences how your plot looks. You can create square plots or elongate them for better readability. Use the </a:t>
            </a:r>
            <a:r>
              <a:rPr>
                <a:latin typeface="Courier"/>
              </a:rPr>
              <a:t>aspect</a:t>
            </a:r>
            <a:r>
              <a:rPr/>
              <a:t> parameter in axes or adjust the figure size accordingly.</a:t>
            </a:r>
          </a:p>
        </p:txBody>
      </p:sp>
    </p:spTree>
  </p:cSld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lvl="0" indent="0" marL="0">
              <a:buNone/>
            </a:pPr>
            <a:r>
              <a:rPr/>
              <a:t>Example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 indent="0" marL="0">
              <a:buNone/>
            </a:pPr>
            <a:r>
              <a:rPr/>
              <a:t>Create a scatter plot of height versus weight with:</a:t>
            </a:r>
          </a:p>
          <a:p>
            <a:pPr lvl="0"/>
            <a:r>
              <a:rPr/>
              <a:t>x‑axis labelled “Height (cm)” and y‑axis labelled “Weight (kg)”,</a:t>
            </a:r>
          </a:p>
          <a:p>
            <a:pPr lvl="0"/>
            <a:r>
              <a:rPr/>
              <a:t>Title “Height vs Weight”,</a:t>
            </a:r>
          </a:p>
          <a:p>
            <a:pPr lvl="0"/>
            <a:r>
              <a:rPr/>
              <a:t>Axis limits set to focus on the range 150–200 cm and 50–100 kg, and</a:t>
            </a:r>
          </a:p>
          <a:p>
            <a:pPr lvl="0"/>
            <a:r>
              <a:rPr/>
              <a:t>Figure size of 8×6 inches.</a:t>
            </a:r>
          </a:p>
        </p:txBody>
      </p:sp>
    </p:spTree>
  </p:cSld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lvl="0" indent="0" marL="0">
              <a:buNone/>
            </a:pPr>
            <a:r>
              <a:rPr/>
              <a:t>Summary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 indent="0" marL="0">
              <a:buNone/>
            </a:pPr>
            <a:r>
              <a:rPr/>
              <a:t>Customising axes and figure layout improves the readability and aesthetics of plots. Properly labelled axes and appropriately sized figures help viewers interpret results【98554664303776†L151-L182】.</a:t>
            </a:r>
          </a:p>
        </p:txBody>
      </p:sp>
    </p:spTree>
  </p:cSld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lvl="0" indent="0" marL="0">
              <a:buNone/>
            </a:pPr>
            <a:r>
              <a:rPr/>
              <a:t>Reflection questions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 indent="-342900" marL="342900">
              <a:buAutoNum type="arabicPeriod"/>
            </a:pPr>
            <a:r>
              <a:rPr/>
              <a:t>Why is it important to label axes and title your charts?</a:t>
            </a:r>
          </a:p>
          <a:p>
            <a:pPr lvl="0" indent="-342900" marL="342900">
              <a:buAutoNum type="arabicPeriod"/>
            </a:pPr>
            <a:r>
              <a:rPr/>
              <a:t>How can adjusting axis limits change the perception of the data?</a:t>
            </a:r>
          </a:p>
          <a:p>
            <a:pPr lvl="0" indent="-342900" marL="342900">
              <a:buAutoNum type="arabicPeriod"/>
            </a:pPr>
            <a:r>
              <a:rPr/>
              <a:t>Describe how to create a square plot in Matplotlib.</a:t>
            </a:r>
          </a:p>
        </p:txBody>
      </p:sp>
    </p:spTree>
  </p:cSld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lvl="0" indent="0" marL="0">
              <a:buNone/>
            </a:pPr>
            <a:r>
              <a:rPr/>
              <a:t>References</a:t>
            </a:r>
          </a:p>
        </p:txBody>
      </p:sp>
    </p:spTree>
  </p:cSld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lvl="0" indent="0" marL="0">
              <a:buNone/>
            </a:pPr>
            <a:r>
              <a:rPr/>
              <a:t>Saving plots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 indent="0" marL="0">
              <a:buNone/>
            </a:pPr>
            <a:r>
              <a:rPr/>
              <a:t>Matplotlib can save plots to various formats using </a:t>
            </a:r>
            <a:r>
              <a:rPr>
                <a:latin typeface="Courier"/>
              </a:rPr>
              <a:t>plt.savefig(filename, dpi=resolution)</a:t>
            </a:r>
            <a:r>
              <a:rPr/>
              <a:t> before </a:t>
            </a:r>
            <a:r>
              <a:rPr>
                <a:latin typeface="Courier"/>
              </a:rPr>
              <a:t>plt.show()</a:t>
            </a:r>
            <a:r>
              <a:rPr/>
              <a:t>. Supported formats include PNG, PDF, SVG and JPEG.</a:t>
            </a:r>
          </a:p>
          <a:p>
            <a:pPr lvl="0"/>
            <a:r>
              <a:rPr b="1"/>
              <a:t>PNG</a:t>
            </a:r>
            <a:r>
              <a:rPr/>
              <a:t> – Lossless image format suitable for presentations.</a:t>
            </a:r>
          </a:p>
          <a:p>
            <a:pPr lvl="0"/>
            <a:r>
              <a:rPr b="1"/>
              <a:t>PDF</a:t>
            </a:r>
            <a:r>
              <a:rPr/>
              <a:t> – High‑quality vector format for reports and printing.</a:t>
            </a:r>
          </a:p>
          <a:p>
            <a:pPr lvl="0"/>
            <a:r>
              <a:rPr b="1"/>
              <a:t>SVG</a:t>
            </a:r>
            <a:r>
              <a:rPr/>
              <a:t> – Vector graphics ideal for web and publications.</a:t>
            </a:r>
          </a:p>
          <a:p>
            <a:pPr lvl="0" indent="0" marL="0">
              <a:buNone/>
            </a:pPr>
            <a:r>
              <a:rPr/>
              <a:t>Set </a:t>
            </a:r>
            <a:r>
              <a:rPr>
                <a:latin typeface="Courier"/>
              </a:rPr>
              <a:t>dpi</a:t>
            </a:r>
            <a:r>
              <a:rPr/>
              <a:t> (dots per inch) to control image resolution (for example, 300 dpi for print).</a:t>
            </a:r>
          </a:p>
        </p:txBody>
      </p:sp>
    </p:spTree>
  </p:cSld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lvl="0" indent="0" marL="0">
              <a:buNone/>
            </a:pPr>
            <a:r>
              <a:rPr/>
              <a:t>Workflow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 indent="-342900" marL="342900">
              <a:buAutoNum type="arabicPeriod"/>
            </a:pPr>
            <a:r>
              <a:rPr/>
              <a:t>Create and customise the plot as usual.</a:t>
            </a:r>
          </a:p>
          <a:p>
            <a:pPr lvl="0" indent="-342900" marL="342900">
              <a:buAutoNum type="arabicPeriod"/>
            </a:pPr>
            <a:r>
              <a:rPr/>
              <a:t>Call </a:t>
            </a:r>
            <a:r>
              <a:rPr>
                <a:latin typeface="Courier"/>
              </a:rPr>
              <a:t>plt.savefig('figure.png', dpi=300, bbox_inches='tight')</a:t>
            </a:r>
            <a:r>
              <a:rPr/>
              <a:t> to save the figure. The </a:t>
            </a:r>
            <a:r>
              <a:rPr>
                <a:latin typeface="Courier"/>
              </a:rPr>
              <a:t>bbox_inches</a:t>
            </a:r>
            <a:r>
              <a:rPr/>
              <a:t> parameter trims extra whitespace.</a:t>
            </a:r>
          </a:p>
          <a:p>
            <a:pPr lvl="0" indent="-342900" marL="342900">
              <a:buAutoNum type="arabicPeriod"/>
            </a:pPr>
            <a:r>
              <a:rPr/>
              <a:t>Optionally call </a:t>
            </a:r>
            <a:r>
              <a:rPr>
                <a:latin typeface="Courier"/>
              </a:rPr>
              <a:t>plt.show()</a:t>
            </a:r>
            <a:r>
              <a:rPr/>
              <a:t> to display the plot in an interactive window.</a:t>
            </a:r>
          </a:p>
        </p:txBody>
      </p:sp>
    </p:spTree>
  </p:cSld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lvl="0" indent="0" marL="0">
              <a:buNone/>
            </a:pPr>
            <a:r>
              <a:rPr/>
              <a:t>Example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 indent="0" marL="0">
              <a:buNone/>
            </a:pPr>
            <a:r>
              <a:rPr/>
              <a:t>Generate a histogram of exam scores and save it as a PDF:</a:t>
            </a:r>
          </a:p>
          <a:p>
            <a:pPr lvl="0" indent="0">
              <a:buNone/>
            </a:pPr>
            <a:r>
              <a:rPr b="1">
                <a:solidFill>
                  <a:srgbClr val="008000"/>
                </a:solidFill>
                <a:latin typeface="Courier"/>
              </a:rPr>
              <a:t>import</a:t>
            </a:r>
            <a:r>
              <a:rPr>
                <a:latin typeface="Courier"/>
              </a:rPr>
              <a:t> matplotlib.pyplot </a:t>
            </a:r>
            <a:r>
              <a:rPr b="1">
                <a:solidFill>
                  <a:srgbClr val="008000"/>
                </a:solidFill>
                <a:latin typeface="Courier"/>
              </a:rPr>
              <a:t>as</a:t>
            </a:r>
            <a:r>
              <a:rPr>
                <a:latin typeface="Courier"/>
              </a:rPr>
              <a:t> plt</a:t>
            </a:r>
            <a:br/>
            <a:r>
              <a:rPr>
                <a:latin typeface="Courier"/>
              </a:rPr>
              <a:t>plt.hist(scores, bins</a:t>
            </a:r>
            <a:r>
              <a:rPr>
                <a:solidFill>
                  <a:srgbClr val="666666"/>
                </a:solidFill>
                <a:latin typeface="Courier"/>
              </a:rPr>
              <a:t>=</a:t>
            </a:r>
            <a:r>
              <a:rPr>
                <a:solidFill>
                  <a:srgbClr val="40A070"/>
                </a:solidFill>
                <a:latin typeface="Courier"/>
              </a:rPr>
              <a:t>10</a:t>
            </a:r>
            <a:r>
              <a:rPr>
                <a:latin typeface="Courier"/>
              </a:rPr>
              <a:t>)</a:t>
            </a:r>
            <a:br/>
            <a:r>
              <a:rPr>
                <a:latin typeface="Courier"/>
              </a:rPr>
              <a:t>plt.xlabel(</a:t>
            </a:r>
            <a:r>
              <a:rPr>
                <a:solidFill>
                  <a:srgbClr val="4070A0"/>
                </a:solidFill>
                <a:latin typeface="Courier"/>
              </a:rPr>
              <a:t>'Score'</a:t>
            </a:r>
            <a:r>
              <a:rPr>
                <a:latin typeface="Courier"/>
              </a:rPr>
              <a:t>)</a:t>
            </a:r>
            <a:br/>
            <a:r>
              <a:rPr>
                <a:latin typeface="Courier"/>
              </a:rPr>
              <a:t>plt.ylabel(</a:t>
            </a:r>
            <a:r>
              <a:rPr>
                <a:solidFill>
                  <a:srgbClr val="4070A0"/>
                </a:solidFill>
                <a:latin typeface="Courier"/>
              </a:rPr>
              <a:t>'Frequency'</a:t>
            </a:r>
            <a:r>
              <a:rPr>
                <a:latin typeface="Courier"/>
              </a:rPr>
              <a:t>)</a:t>
            </a:r>
            <a:br/>
            <a:r>
              <a:rPr>
                <a:latin typeface="Courier"/>
              </a:rPr>
              <a:t>plt.title(</a:t>
            </a:r>
            <a:r>
              <a:rPr>
                <a:solidFill>
                  <a:srgbClr val="4070A0"/>
                </a:solidFill>
                <a:latin typeface="Courier"/>
              </a:rPr>
              <a:t>'Distribution of Exam Scores'</a:t>
            </a:r>
            <a:r>
              <a:rPr>
                <a:latin typeface="Courier"/>
              </a:rPr>
              <a:t>)</a:t>
            </a:r>
            <a:br/>
            <a:r>
              <a:rPr>
                <a:latin typeface="Courier"/>
              </a:rPr>
              <a:t>plt.savefig(</a:t>
            </a:r>
            <a:r>
              <a:rPr>
                <a:solidFill>
                  <a:srgbClr val="4070A0"/>
                </a:solidFill>
                <a:latin typeface="Courier"/>
              </a:rPr>
              <a:t>'exam_scores.pdf'</a:t>
            </a:r>
            <a:r>
              <a:rPr>
                <a:latin typeface="Courier"/>
              </a:rPr>
              <a:t>, dpi</a:t>
            </a:r>
            <a:r>
              <a:rPr>
                <a:solidFill>
                  <a:srgbClr val="666666"/>
                </a:solidFill>
                <a:latin typeface="Courier"/>
              </a:rPr>
              <a:t>=</a:t>
            </a:r>
            <a:r>
              <a:rPr>
                <a:solidFill>
                  <a:srgbClr val="40A070"/>
                </a:solidFill>
                <a:latin typeface="Courier"/>
              </a:rPr>
              <a:t>300</a:t>
            </a:r>
            <a:r>
              <a:rPr>
                <a:latin typeface="Courier"/>
              </a:rPr>
              <a:t>, bbox_inches</a:t>
            </a:r>
            <a:r>
              <a:rPr>
                <a:solidFill>
                  <a:srgbClr val="666666"/>
                </a:solidFill>
                <a:latin typeface="Courier"/>
              </a:rPr>
              <a:t>=</a:t>
            </a:r>
            <a:r>
              <a:rPr>
                <a:solidFill>
                  <a:srgbClr val="4070A0"/>
                </a:solidFill>
                <a:latin typeface="Courier"/>
              </a:rPr>
              <a:t>'tight'</a:t>
            </a:r>
            <a:r>
              <a:rPr>
                <a:latin typeface="Courier"/>
              </a:rPr>
              <a:t>)</a:t>
            </a:r>
          </a:p>
        </p:txBody>
      </p:sp>
    </p:spTree>
  </p:cSld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lvl="0" indent="0" marL="0">
              <a:buNone/>
            </a:pPr>
            <a:r>
              <a:rPr/>
              <a:t>Summary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 indent="0" marL="0">
              <a:buNone/>
            </a:pPr>
            <a:r>
              <a:rPr/>
              <a:t>Saving visualisations ensures that analyses are reproducible and shareable. Choosing appropriate file formats and resolutions is essential for professional reporting【98554664303776†L151-L182】.</a:t>
            </a:r>
          </a:p>
        </p:txBody>
      </p:sp>
    </p:spTree>
  </p:cSld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lvl="0" indent="0" marL="0">
              <a:buNone/>
            </a:pPr>
            <a:r>
              <a:rPr/>
              <a:t>Reflection questions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 indent="-342900" marL="342900">
              <a:buAutoNum type="arabicPeriod"/>
            </a:pPr>
            <a:r>
              <a:rPr/>
              <a:t>When might you prefer saving a figure as SVG rather than PNG?</a:t>
            </a:r>
          </a:p>
          <a:p>
            <a:pPr lvl="0" indent="-342900" marL="342900">
              <a:buAutoNum type="arabicPeriod"/>
            </a:pPr>
            <a:r>
              <a:rPr/>
              <a:t>Why should </a:t>
            </a:r>
            <a:r>
              <a:rPr>
                <a:latin typeface="Courier"/>
              </a:rPr>
              <a:t>plt.savefig()</a:t>
            </a:r>
            <a:r>
              <a:rPr/>
              <a:t> be called before </a:t>
            </a:r>
            <a:r>
              <a:rPr>
                <a:latin typeface="Courier"/>
              </a:rPr>
              <a:t>plt.show()</a:t>
            </a:r>
            <a:r>
              <a:rPr/>
              <a:t> in scripts?</a:t>
            </a:r>
          </a:p>
          <a:p>
            <a:pPr lvl="0" indent="-342900" marL="342900">
              <a:buAutoNum type="arabicPeriod"/>
            </a:pPr>
            <a:r>
              <a:rPr/>
              <a:t>What does the </a:t>
            </a:r>
            <a:r>
              <a:rPr>
                <a:latin typeface="Courier"/>
              </a:rPr>
              <a:t>dpi</a:t>
            </a:r>
            <a:r>
              <a:rPr/>
              <a:t> parameter control?</a:t>
            </a:r>
          </a:p>
        </p:txBody>
      </p:sp>
    </p:spTree>
  </p:cSld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lvl="0" indent="0" marL="0">
              <a:buNone/>
            </a:pPr>
            <a:r>
              <a:rPr/>
              <a:t>References</a:t>
            </a:r>
          </a:p>
        </p:txBody>
      </p:sp>
    </p:spTree>
  </p:cSld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2</TotalTime>
  <Words>49</Words>
  <Application>Microsoft Macintosh PowerPoint</Application>
  <PresentationFormat>On-screen Show (16:9)</PresentationFormat>
  <Paragraphs>15</Paragraphs>
  <Slides>4</Slides>
  <Notes>2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4</vt:i4>
      </vt:variant>
    </vt:vector>
  </HeadingPairs>
  <TitlesOfParts>
    <vt:vector size="7" baseType="lpstr">
      <vt:lpstr>Arial</vt:lpstr>
      <vt:lpstr>Calibri</vt:lpstr>
      <vt:lpstr>Office Theme</vt:lpstr>
      <vt:lpstr>Presentation Title</vt:lpstr>
      <vt:lpstr>Slide Title</vt:lpstr>
      <vt:lpstr>Section header</vt:lpstr>
      <vt:lpstr>Slide Title for Two-Content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/>
  <cp:keywords/>
  <dcterms:created xsi:type="dcterms:W3CDTF">2025-09-07T09:18:15Z</dcterms:created>
  <dcterms:modified xsi:type="dcterms:W3CDTF">2025-09-07T09:18:15Z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